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72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x="14630400" cy="8229600"/>
  <p:notesSz cx="8229600" cy="14630400"/>
  <p:embeddedFontLst>
    <p:embeddedFont>
      <p:font typeface="Syne" pitchFamily="34" charset="0"/>
      <p:bold r:id="rId24"/>
    </p:embeddedFont>
    <p:embeddedFont>
      <p:font typeface="Syne" pitchFamily="34" charset="-122"/>
      <p:bold r:id="rId25"/>
    </p:embeddedFont>
    <p:embeddedFont>
      <p:font typeface="Syne" pitchFamily="34" charset="-120"/>
      <p:bold r:id="rId26"/>
    </p:embeddedFont>
    <p:embeddedFont>
      <p:font typeface="Syne Extra Bold" pitchFamily="34" charset="0"/>
      <p:bold r:id="rId27"/>
    </p:embeddedFont>
    <p:embeddedFont>
      <p:font typeface="Syne Extra Bold" pitchFamily="34" charset="-122"/>
      <p:bold r:id="rId28"/>
    </p:embeddedFont>
    <p:embeddedFont>
      <p:font typeface="Syne Extra Bold" pitchFamily="34" charset="-120"/>
      <p:bold r:id="rId29"/>
    </p:embeddedFont>
    <p:embeddedFont>
      <p:font typeface="Calibri Light" panose="020F0302020204030204" charset="0"/>
      <p:regular r:id="rId30"/>
      <p:italic r:id="rId31"/>
    </p:embeddedFont>
    <p:embeddedFont>
      <p:font typeface="Calibri" panose="020F0502020204030204" charset="0"/>
      <p:regular r:id="rId32"/>
      <p:bold r:id="rId33"/>
      <p:italic r:id="rId34"/>
      <p:boldItalic r:id="rId35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5" Type="http://schemas.openxmlformats.org/officeDocument/2006/relationships/font" Target="fonts/font12.fntdata"/><Relationship Id="rId34" Type="http://schemas.openxmlformats.org/officeDocument/2006/relationships/font" Target="fonts/font11.fntdata"/><Relationship Id="rId33" Type="http://schemas.openxmlformats.org/officeDocument/2006/relationships/font" Target="fonts/font10.fntdata"/><Relationship Id="rId32" Type="http://schemas.openxmlformats.org/officeDocument/2006/relationships/font" Target="fonts/font9.fntdata"/><Relationship Id="rId31" Type="http://schemas.openxmlformats.org/officeDocument/2006/relationships/font" Target="fonts/font8.fntdata"/><Relationship Id="rId30" Type="http://schemas.openxmlformats.org/officeDocument/2006/relationships/font" Target="fonts/font7.fntdata"/><Relationship Id="rId3" Type="http://schemas.openxmlformats.org/officeDocument/2006/relationships/slide" Target="slides/slide1.xml"/><Relationship Id="rId29" Type="http://schemas.openxmlformats.org/officeDocument/2006/relationships/font" Target="fonts/font6.fntdata"/><Relationship Id="rId28" Type="http://schemas.openxmlformats.org/officeDocument/2006/relationships/font" Target="fonts/font5.fntdata"/><Relationship Id="rId27" Type="http://schemas.openxmlformats.org/officeDocument/2006/relationships/font" Target="fonts/font4.fntdata"/><Relationship Id="rId26" Type="http://schemas.openxmlformats.org/officeDocument/2006/relationships/font" Target="fonts/font3.fntdata"/><Relationship Id="rId25" Type="http://schemas.openxmlformats.org/officeDocument/2006/relationships/font" Target="fonts/font2.fntdata"/><Relationship Id="rId24" Type="http://schemas.openxmlformats.org/officeDocument/2006/relationships/font" Target="fonts/font1.fntdata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5840" y="2190750"/>
            <a:ext cx="126187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05840" y="7627620"/>
            <a:ext cx="3291840" cy="438150"/>
          </a:xfrm>
        </p:spPr>
        <p:txBody>
          <a:bodyPr/>
          <a:lstStyle/>
          <a:p>
            <a:fld id="{620535BB-AC08-4752-982B-6049568BC6E8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846320" y="7627620"/>
            <a:ext cx="4937760" cy="438150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32720" y="7627620"/>
            <a:ext cx="3291840" cy="438150"/>
          </a:xfrm>
        </p:spPr>
        <p:txBody>
          <a:bodyPr/>
          <a:lstStyle/>
          <a:p>
            <a:fld id="{42FE0AD2-C585-4B8C-8DE5-817AB6E92D32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37403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# Prediction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793790" y="3655457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We want to use a computer program to help doctors predict heart disease. The program will analyze health data like age and blood pressure. It then attempts to predict whether a person has heart disease or not.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016222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3C3838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270040" y="4999315"/>
            <a:ext cx="3660100" cy="3968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pic>
        <p:nvPicPr>
          <p:cNvPr id="11" name="Content Placeholder 7" descr="logo malar"/>
          <p:cNvPicPr>
            <a:picLocks noChangeAspect="1"/>
          </p:cNvPicPr>
          <p:nvPr>
            <p:ph idx="1"/>
          </p:nvPr>
        </p:nvPicPr>
        <p:blipFill>
          <a:blip r:embed="rId2"/>
          <a:srcRect t="32262" b="34310"/>
          <a:stretch>
            <a:fillRect/>
          </a:stretch>
        </p:blipFill>
        <p:spPr>
          <a:xfrm>
            <a:off x="2743200" y="0"/>
            <a:ext cx="3823335" cy="163703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55056"/>
            <a:ext cx="7556421" cy="3705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# 6. </a:t>
            </a:r>
            <a:r>
              <a:rPr lang="en-US" sz="175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🤖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Make Predictions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793790" y="2952393"/>
            <a:ext cx="6958846" cy="7163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6. </a:t>
            </a:r>
            <a:r>
              <a:rPr lang="en-US" sz="4450" b="1" dirty="0">
                <a:solidFill>
                  <a:srgbClr val="000000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🤖</a:t>
            </a: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 Make Predictions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4008953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For a new person: 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
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It checks the </a:t>
            </a:r>
            <a:r>
              <a:rPr lang="en-US" sz="17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 nearest people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in the training data. 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
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It sees how many had heart disease.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352812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If most of them had it → It guesses </a:t>
            </a:r>
            <a:r>
              <a:rPr lang="en-US" sz="17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Yes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
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If most did not → It guesses 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No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17959"/>
            <a:ext cx="7556421" cy="3705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# 7. </a:t>
            </a:r>
            <a:r>
              <a:rPr lang="en-US" sz="1750" dirty="0">
                <a:solidFill>
                  <a:srgbClr val="00000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🏁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Check Accuracy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793790" y="3315295"/>
            <a:ext cx="6678692" cy="7163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7. </a:t>
            </a:r>
            <a:r>
              <a:rPr lang="en-US" sz="4450" b="1" dirty="0">
                <a:solidFill>
                  <a:srgbClr val="000000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🏁</a:t>
            </a: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 Check Accuracy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4371856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We check if the computer guessed correctly using the test data. We calculate: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352812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Accuracy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= How many guesses were correct out of total guesses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Rectangles 1"/>
          <p:cNvSpPr/>
          <p:nvPr/>
        </p:nvSpPr>
        <p:spPr>
          <a:xfrm>
            <a:off x="5549265" y="3515360"/>
            <a:ext cx="353187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IN" altLang="en-US" sz="7200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Coding...</a:t>
            </a:r>
            <a:endParaRPr lang="en-IN" altLang="en-US" sz="7200" b="1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import pandas as pd</a:t>
            </a:r>
            <a:endParaRPr lang="en-IN" dirty="0"/>
          </a:p>
          <a:p>
            <a:r>
              <a:rPr lang="en-IN" dirty="0"/>
              <a:t>from </a:t>
            </a:r>
            <a:r>
              <a:rPr lang="en-IN" dirty="0" err="1"/>
              <a:t>sklearn.model_selection</a:t>
            </a:r>
            <a:r>
              <a:rPr lang="en-IN" dirty="0"/>
              <a:t> import </a:t>
            </a:r>
            <a:r>
              <a:rPr lang="en-IN" dirty="0" err="1"/>
              <a:t>train_test_split</a:t>
            </a:r>
            <a:endParaRPr lang="en-IN" dirty="0"/>
          </a:p>
          <a:p>
            <a:r>
              <a:rPr lang="en-IN" dirty="0"/>
              <a:t>from </a:t>
            </a:r>
            <a:r>
              <a:rPr lang="en-IN" dirty="0" err="1"/>
              <a:t>sklearn.neighbors</a:t>
            </a:r>
            <a:r>
              <a:rPr lang="en-IN" dirty="0"/>
              <a:t> import </a:t>
            </a:r>
            <a:r>
              <a:rPr lang="en-IN" dirty="0" err="1"/>
              <a:t>KNeighborsClassifier</a:t>
            </a:r>
            <a:endParaRPr lang="en-IN" dirty="0"/>
          </a:p>
          <a:p>
            <a:r>
              <a:rPr lang="en-IN" dirty="0"/>
              <a:t>from </a:t>
            </a:r>
            <a:r>
              <a:rPr lang="en-IN" dirty="0" err="1"/>
              <a:t>sklearn.metrics</a:t>
            </a:r>
            <a:r>
              <a:rPr lang="en-IN" dirty="0"/>
              <a:t> import </a:t>
            </a:r>
            <a:r>
              <a:rPr lang="en-IN" dirty="0" err="1"/>
              <a:t>accuracy_score</a:t>
            </a:r>
            <a:endParaRPr lang="en-IN" dirty="0"/>
          </a:p>
          <a:p>
            <a:endParaRPr lang="en-IN" dirty="0"/>
          </a:p>
          <a:p>
            <a:r>
              <a:rPr lang="en-IN" dirty="0"/>
              <a:t># Step 1: Load the data</a:t>
            </a:r>
            <a:endParaRPr lang="en-IN" dirty="0"/>
          </a:p>
          <a:p>
            <a:r>
              <a:rPr lang="en-IN" dirty="0"/>
              <a:t>data = </a:t>
            </a:r>
            <a:r>
              <a:rPr lang="en-IN" dirty="0" err="1"/>
              <a:t>pd.read_csv</a:t>
            </a:r>
            <a:r>
              <a:rPr lang="en-IN" dirty="0"/>
              <a:t>("heart.csv")  # You get this from Kaggle</a:t>
            </a:r>
            <a:endParaRPr lang="en-IN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 Step 2: Split into inputs and target</a:t>
            </a:r>
            <a:endParaRPr lang="en-US" dirty="0"/>
          </a:p>
          <a:p>
            <a:r>
              <a:rPr lang="en-US" dirty="0"/>
              <a:t>X = </a:t>
            </a:r>
            <a:r>
              <a:rPr lang="en-US" dirty="0" err="1"/>
              <a:t>data.drop</a:t>
            </a:r>
            <a:r>
              <a:rPr lang="en-US" dirty="0"/>
              <a:t>('target', axis=1)  # All columns except the answer</a:t>
            </a:r>
            <a:endParaRPr lang="en-US" dirty="0"/>
          </a:p>
          <a:p>
            <a:r>
              <a:rPr lang="en-US" dirty="0"/>
              <a:t>y = data['target']              # This is the answer (0 or 1)</a:t>
            </a:r>
            <a:endParaRPr lang="en-IN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# Step 3: Train-Test Split</a:t>
            </a:r>
            <a:endParaRPr lang="en-IN" dirty="0"/>
          </a:p>
          <a:p>
            <a:r>
              <a:rPr lang="en-IN" dirty="0"/>
              <a:t>X_train, </a:t>
            </a:r>
            <a:r>
              <a:rPr lang="en-IN" dirty="0" err="1"/>
              <a:t>X_test</a:t>
            </a:r>
            <a:r>
              <a:rPr lang="en-IN" dirty="0"/>
              <a:t>, </a:t>
            </a:r>
            <a:r>
              <a:rPr lang="en-IN" dirty="0" err="1"/>
              <a:t>y_train</a:t>
            </a:r>
            <a:r>
              <a:rPr lang="en-IN" dirty="0"/>
              <a:t>, </a:t>
            </a:r>
            <a:r>
              <a:rPr lang="en-IN" dirty="0" err="1"/>
              <a:t>y_test</a:t>
            </a:r>
            <a:r>
              <a:rPr lang="en-IN" dirty="0"/>
              <a:t> = </a:t>
            </a:r>
            <a:r>
              <a:rPr lang="en-IN" dirty="0" err="1"/>
              <a:t>train_test_split</a:t>
            </a:r>
            <a:r>
              <a:rPr lang="en-IN" dirty="0"/>
              <a:t>(X, y, </a:t>
            </a:r>
            <a:r>
              <a:rPr lang="en-IN" dirty="0" err="1"/>
              <a:t>test_size</a:t>
            </a:r>
            <a:r>
              <a:rPr lang="en-IN" dirty="0"/>
              <a:t>=0.2)</a:t>
            </a:r>
            <a:endParaRPr lang="en-IN" dirty="0"/>
          </a:p>
          <a:p>
            <a:endParaRPr lang="en-IN" dirty="0"/>
          </a:p>
          <a:p>
            <a:r>
              <a:rPr lang="en-IN" dirty="0"/>
              <a:t># Step 4: Create KNN model</a:t>
            </a:r>
            <a:endParaRPr lang="en-IN" dirty="0"/>
          </a:p>
          <a:p>
            <a:r>
              <a:rPr lang="en-IN" dirty="0"/>
              <a:t>model = </a:t>
            </a:r>
            <a:r>
              <a:rPr lang="en-IN" dirty="0" err="1"/>
              <a:t>KNeighborsClassifier</a:t>
            </a:r>
            <a:r>
              <a:rPr lang="en-IN" dirty="0"/>
              <a:t>(</a:t>
            </a:r>
            <a:r>
              <a:rPr lang="en-IN" dirty="0" err="1"/>
              <a:t>n_neighbors</a:t>
            </a:r>
            <a:r>
              <a:rPr lang="en-IN" dirty="0"/>
              <a:t>=5)</a:t>
            </a:r>
            <a:endParaRPr lang="en-IN" dirty="0"/>
          </a:p>
          <a:p>
            <a:endParaRPr lang="en-IN" dirty="0"/>
          </a:p>
          <a:p>
            <a:r>
              <a:rPr lang="en-IN" dirty="0"/>
              <a:t># Step 5: Train the model</a:t>
            </a:r>
            <a:endParaRPr lang="en-IN" dirty="0"/>
          </a:p>
          <a:p>
            <a:r>
              <a:rPr lang="en-IN" dirty="0" err="1"/>
              <a:t>model.fit</a:t>
            </a:r>
            <a:r>
              <a:rPr lang="en-IN" dirty="0"/>
              <a:t>(X_train, </a:t>
            </a:r>
            <a:r>
              <a:rPr lang="en-IN" dirty="0" err="1"/>
              <a:t>y_train</a:t>
            </a:r>
            <a:r>
              <a:rPr lang="en-IN" dirty="0"/>
              <a:t>)</a:t>
            </a:r>
            <a:endParaRPr lang="en-IN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# Step 6: Make predictions</a:t>
            </a:r>
            <a:endParaRPr lang="en-IN" dirty="0"/>
          </a:p>
          <a:p>
            <a:r>
              <a:rPr lang="en-IN" dirty="0"/>
              <a:t>predictions = </a:t>
            </a:r>
            <a:r>
              <a:rPr lang="en-IN" dirty="0" err="1"/>
              <a:t>model.predict</a:t>
            </a:r>
            <a:r>
              <a:rPr lang="en-IN" dirty="0"/>
              <a:t>(</a:t>
            </a:r>
            <a:r>
              <a:rPr lang="en-IN" dirty="0" err="1"/>
              <a:t>X_test</a:t>
            </a:r>
            <a:r>
              <a:rPr lang="en-IN" dirty="0"/>
              <a:t>)</a:t>
            </a:r>
            <a:endParaRPr lang="en-IN" dirty="0"/>
          </a:p>
          <a:p>
            <a:r>
              <a:rPr lang="en-US" dirty="0"/>
              <a:t>if predictions ==1:</a:t>
            </a:r>
            <a:endParaRPr lang="en-US" dirty="0"/>
          </a:p>
          <a:p>
            <a:pPr lvl="1"/>
            <a:r>
              <a:rPr lang="en-US" dirty="0"/>
              <a:t>print(“heart disease”)</a:t>
            </a:r>
            <a:endParaRPr lang="en-US" dirty="0"/>
          </a:p>
          <a:p>
            <a:r>
              <a:rPr lang="en-US" dirty="0"/>
              <a:t>else:</a:t>
            </a:r>
            <a:endParaRPr lang="en-US" dirty="0"/>
          </a:p>
          <a:p>
            <a:pPr lvl="1"/>
            <a:r>
              <a:rPr lang="en-US" dirty="0"/>
              <a:t>print(“no heart disease”)</a:t>
            </a:r>
            <a:endParaRPr lang="en-US" dirty="0"/>
          </a:p>
          <a:p>
            <a:r>
              <a:rPr lang="en-US" dirty="0"/>
              <a:t># Step 7: Check accuracy</a:t>
            </a:r>
            <a:endParaRPr lang="en-US" dirty="0"/>
          </a:p>
          <a:p>
            <a:r>
              <a:rPr lang="en-US" dirty="0"/>
              <a:t>accuracy = </a:t>
            </a:r>
            <a:r>
              <a:rPr lang="en-US" dirty="0" err="1"/>
              <a:t>accuracy_score</a:t>
            </a:r>
            <a:r>
              <a:rPr lang="en-US" dirty="0"/>
              <a:t>(</a:t>
            </a:r>
            <a:r>
              <a:rPr lang="en-US" dirty="0" err="1"/>
              <a:t>y_test</a:t>
            </a:r>
            <a:r>
              <a:rPr lang="en-US" dirty="0"/>
              <a:t>, predictions)</a:t>
            </a:r>
            <a:endParaRPr lang="en-US" dirty="0"/>
          </a:p>
          <a:p>
            <a:r>
              <a:rPr lang="en-US" dirty="0"/>
              <a:t>print("Accuracy:", accuracy)</a:t>
            </a:r>
            <a:endParaRPr lang="en-IN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Rectangles 3"/>
          <p:cNvSpPr/>
          <p:nvPr/>
        </p:nvSpPr>
        <p:spPr>
          <a:xfrm>
            <a:off x="5255260" y="3515360"/>
            <a:ext cx="411988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IN" altLang="en-US" sz="7200" b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</a:t>
            </a:r>
            <a:endParaRPr lang="en-IN" altLang="en-US" sz="7200" b="1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962525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# Prediction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793790" y="5580578"/>
            <a:ext cx="130428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We want to </a:t>
            </a:r>
            <a:r>
              <a:rPr lang="en-US" sz="17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help doctors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find out if a person might have </a:t>
            </a:r>
            <a:r>
              <a:rPr lang="en-US" sz="17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heart disease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using a </a:t>
            </a:r>
            <a:r>
              <a:rPr lang="en-US" sz="17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computer program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. The program will </a:t>
            </a:r>
            <a:r>
              <a:rPr lang="en-US" sz="17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look at health data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and then </a:t>
            </a:r>
            <a:r>
              <a:rPr lang="en-US" sz="17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guess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if that person has heart disease or not.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25974"/>
            <a:ext cx="7556421" cy="2540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# kNN Algorithm</a:t>
            </a:r>
            <a:endParaRPr lang="en-US" sz="1250" dirty="0"/>
          </a:p>
        </p:txBody>
      </p:sp>
      <p:sp>
        <p:nvSpPr>
          <p:cNvPr id="4" name="Text 1"/>
          <p:cNvSpPr/>
          <p:nvPr/>
        </p:nvSpPr>
        <p:spPr>
          <a:xfrm>
            <a:off x="6280190" y="1538764"/>
            <a:ext cx="7556421" cy="496133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KNN (K-Nearest Neighbors)</a:t>
            </a:r>
            <a:r>
              <a:rPr lang="en-US" sz="31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 is like asking your </a:t>
            </a:r>
            <a:r>
              <a:rPr lang="en-US" sz="31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closest friends</a:t>
            </a:r>
            <a:r>
              <a:rPr lang="en-US" sz="31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 what they think. Let's say you are not sure if someone likes pizza. So, you ask their </a:t>
            </a:r>
            <a:r>
              <a:rPr lang="en-US" sz="31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closest friends</a:t>
            </a:r>
            <a:r>
              <a:rPr lang="en-US" sz="31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 what they like. If most friends say "yes", you guess this person also loves pizza.</a:t>
            </a:r>
            <a:endParaRPr lang="en-US" sz="3100" dirty="0"/>
          </a:p>
        </p:txBody>
      </p:sp>
      <p:sp>
        <p:nvSpPr>
          <p:cNvPr id="5" name="Text 2"/>
          <p:cNvSpPr/>
          <p:nvPr/>
        </p:nvSpPr>
        <p:spPr>
          <a:xfrm>
            <a:off x="6280190" y="6738223"/>
            <a:ext cx="7556421" cy="50815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KNN does the same thing. It looks at the </a:t>
            </a:r>
            <a:r>
              <a:rPr lang="en-US" sz="12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closest people</a:t>
            </a:r>
            <a:r>
              <a:rPr lang="en-US" sz="12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in the data and sees what they had. Then it makes a </a:t>
            </a:r>
            <a:r>
              <a:rPr lang="en-US" sz="12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guess</a:t>
            </a:r>
            <a:r>
              <a:rPr lang="en-US" sz="12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.</a:t>
            </a:r>
            <a:endParaRPr lang="en-US" sz="1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2" name="Content Placeholder 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380865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4013" y="702826"/>
            <a:ext cx="13282374" cy="30813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# Step-by-Step Process</a:t>
            </a:r>
            <a:endParaRPr lang="en-US" sz="1500" dirty="0"/>
          </a:p>
        </p:txBody>
      </p:sp>
      <p:sp>
        <p:nvSpPr>
          <p:cNvPr id="3" name="Text 1"/>
          <p:cNvSpPr/>
          <p:nvPr/>
        </p:nvSpPr>
        <p:spPr>
          <a:xfrm>
            <a:off x="674013" y="1203484"/>
            <a:ext cx="4814649" cy="60186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1. Get the Dataset</a:t>
            </a:r>
            <a:endParaRPr lang="en-US" sz="3750" dirty="0"/>
          </a:p>
        </p:txBody>
      </p:sp>
      <p:sp>
        <p:nvSpPr>
          <p:cNvPr id="4" name="Text 2"/>
          <p:cNvSpPr/>
          <p:nvPr/>
        </p:nvSpPr>
        <p:spPr>
          <a:xfrm>
            <a:off x="674013" y="2094190"/>
            <a:ext cx="13282374" cy="30813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400" dirty="0">
                <a:solidFill>
                  <a:schemeClr val="bg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We collect a file from </a:t>
            </a:r>
            <a:r>
              <a:rPr lang="en-US" sz="2400" b="1" dirty="0">
                <a:solidFill>
                  <a:schemeClr val="bg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Kaggle</a:t>
            </a:r>
            <a:r>
              <a:rPr lang="en-US" sz="2400" dirty="0">
                <a:solidFill>
                  <a:schemeClr val="bg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which has health records. </a:t>
            </a:r>
            <a:endParaRPr lang="en-US" sz="2400" dirty="0">
              <a:solidFill>
                <a:schemeClr val="bg1"/>
              </a:solidFill>
              <a:latin typeface="Syne" pitchFamily="34" charset="0"/>
              <a:ea typeface="Syne" pitchFamily="34" charset="-122"/>
              <a:cs typeface="Syne" pitchFamily="34" charset="-120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sz="2400" dirty="0">
                <a:solidFill>
                  <a:schemeClr val="bg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This file is like a big </a:t>
            </a:r>
            <a:r>
              <a:rPr lang="en-US" sz="2400" b="1" dirty="0">
                <a:solidFill>
                  <a:schemeClr val="bg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Excel sheet</a:t>
            </a:r>
            <a:r>
              <a:rPr lang="en-US" sz="2400" dirty="0">
                <a:solidFill>
                  <a:schemeClr val="bg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with rows and columns.</a:t>
            </a:r>
            <a:endParaRPr lang="en-US" sz="2400" dirty="0">
              <a:solidFill>
                <a:schemeClr val="bg1"/>
              </a:solidFill>
              <a:latin typeface="Syne" pitchFamily="34" charset="0"/>
              <a:ea typeface="Syne" pitchFamily="34" charset="-122"/>
              <a:cs typeface="Syne" pitchFamily="34" charset="-120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sz="2400" dirty="0">
                <a:solidFill>
                  <a:schemeClr val="bg1"/>
                </a:solidFill>
                <a:sym typeface="+mn-ea"/>
              </a:rPr>
              <a:t>Each row = One person</a:t>
            </a:r>
            <a:br>
              <a:rPr lang="en-US" sz="2400" dirty="0">
                <a:solidFill>
                  <a:schemeClr val="bg1"/>
                </a:solidFill>
                <a:sym typeface="+mn-ea"/>
              </a:rPr>
            </a:br>
            <a:r>
              <a:rPr lang="en-US" sz="2400" dirty="0">
                <a:solidFill>
                  <a:schemeClr val="bg1"/>
                </a:solidFill>
                <a:sym typeface="+mn-ea"/>
              </a:rPr>
              <a:t>Each column = A health detail (like age, blood pressure, sugar level...)</a:t>
            </a:r>
            <a:br>
              <a:rPr lang="en-US" sz="2400" dirty="0">
                <a:solidFill>
                  <a:schemeClr val="bg1"/>
                </a:solidFill>
                <a:sym typeface="+mn-ea"/>
              </a:rPr>
            </a:br>
            <a:r>
              <a:rPr lang="en-US" sz="2400" dirty="0">
                <a:solidFill>
                  <a:schemeClr val="bg1"/>
                </a:solidFill>
                <a:sym typeface="+mn-ea"/>
              </a:rPr>
              <a:t>The last column says if the person has heart disease (Yes or No, or 1 or 0)</a:t>
            </a:r>
            <a:endParaRPr lang="en-US" sz="2400" dirty="0">
              <a:solidFill>
                <a:schemeClr val="bg1"/>
              </a:solidFill>
              <a:sym typeface="+mn-ea"/>
            </a:endParaRPr>
          </a:p>
          <a:p>
            <a:pPr marL="0" indent="0" algn="l">
              <a:lnSpc>
                <a:spcPct val="150000"/>
              </a:lnSpc>
              <a:buNone/>
            </a:pPr>
            <a:endParaRPr lang="en-US" sz="2400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76962" y="5209738"/>
            <a:ext cx="6556534" cy="2311003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6188" y="5210373"/>
            <a:ext cx="6556534" cy="2311003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633" y="5209103"/>
            <a:ext cx="13267134" cy="231100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44128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# 2. Clean the Data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6280190" y="3133844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2. Clean the Data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6280190" y="4182785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Sometimes the data may have: 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
Empty spots </a:t>
            </a:r>
            <a:r>
              <a:rPr lang="en-IN" alt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(Missing Values)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
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526643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We need to </a:t>
            </a:r>
            <a:r>
              <a:rPr lang="en-US" sz="17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fix or remove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them</a:t>
            </a:r>
            <a:endParaRPr lang="en-US" sz="1750" dirty="0">
              <a:solidFill>
                <a:srgbClr val="D7E5D8"/>
              </a:solidFill>
              <a:latin typeface="Syne" pitchFamily="34" charset="0"/>
              <a:ea typeface="Syne" pitchFamily="34" charset="-122"/>
              <a:cs typeface="Syne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so our program doesn't get confused.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61686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# 3. Split the Data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793790" y="4551402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3. Split the Data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5600343"/>
            <a:ext cx="130428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We divide the data into two parts: 
</a:t>
            </a:r>
            <a:r>
              <a:rPr lang="en-US" sz="2800" b="1" dirty="0">
                <a:solidFill>
                  <a:schemeClr val="bg1"/>
                </a:solidFill>
                <a:sym typeface="+mn-ea"/>
              </a:rPr>
              <a:t>Training Data</a:t>
            </a:r>
            <a:r>
              <a:rPr lang="en-US" sz="2800" dirty="0">
                <a:solidFill>
                  <a:schemeClr val="bg1"/>
                </a:solidFill>
                <a:sym typeface="+mn-ea"/>
              </a:rPr>
              <a:t>: For teaching the computer (like school learning)</a:t>
            </a:r>
            <a:endParaRPr lang="en-US" sz="2800" dirty="0">
              <a:solidFill>
                <a:schemeClr val="bg1"/>
              </a:solidFill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sz="2800" b="1" dirty="0">
                <a:solidFill>
                  <a:schemeClr val="bg1"/>
                </a:solidFill>
                <a:sym typeface="+mn-ea"/>
              </a:rPr>
              <a:t>Testing Data</a:t>
            </a:r>
            <a:r>
              <a:rPr lang="en-US" sz="2800" dirty="0">
                <a:solidFill>
                  <a:schemeClr val="bg1"/>
                </a:solidFill>
                <a:sym typeface="+mn-ea"/>
              </a:rPr>
              <a:t>: For checking how well it learned (like a school test)</a:t>
            </a:r>
            <a:endParaRPr lang="en-US" sz="2800" dirty="0">
              <a:solidFill>
                <a:schemeClr val="bg1"/>
              </a:solidFill>
              <a:sym typeface="+mn-ea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280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6944201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Example: 80% for training, 20% for testing.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324588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# 4. Choose K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793790" y="4914305"/>
            <a:ext cx="11832312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4. Choose K (the number of neighbors)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5963245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We pick a number </a:t>
            </a:r>
            <a:r>
              <a:rPr lang="en-US" sz="17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, like 3 or 5.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581299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This means the computer will look at the </a:t>
            </a:r>
            <a:r>
              <a:rPr lang="en-US" sz="17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3 or 5 closest people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in the data to guess.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44128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# 5. Measure Distance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793790" y="3133844"/>
            <a:ext cx="6345674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5. Measure Distance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4182785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computer checks who is </a:t>
            </a:r>
            <a:r>
              <a:rPr lang="en-US" sz="17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closest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using numbers, like how far apart they are in age, BP, etc.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163741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This is done using </a:t>
            </a:r>
            <a:r>
              <a:rPr lang="en-US" sz="17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math formulas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like Euclidean distance (just like measuring closeness).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3197</Words>
  <Application>WPS Presentation</Application>
  <PresentationFormat>On-screen Show (16:9)</PresentationFormat>
  <Paragraphs>110</Paragraphs>
  <Slides>17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1" baseType="lpstr">
      <vt:lpstr>Arial</vt:lpstr>
      <vt:lpstr>SimSun</vt:lpstr>
      <vt:lpstr>Wingdings</vt:lpstr>
      <vt:lpstr>Syne</vt:lpstr>
      <vt:lpstr>Syne</vt:lpstr>
      <vt:lpstr>Syne</vt:lpstr>
      <vt:lpstr>Syne Extra Bold</vt:lpstr>
      <vt:lpstr>Syne Extra Bold</vt:lpstr>
      <vt:lpstr>Syne Extra Bold</vt:lpstr>
      <vt:lpstr>Calibri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malarmodern academy</cp:lastModifiedBy>
  <cp:revision>7</cp:revision>
  <dcterms:created xsi:type="dcterms:W3CDTF">2025-04-06T00:49:00Z</dcterms:created>
  <dcterms:modified xsi:type="dcterms:W3CDTF">2025-04-06T00:59:33Z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D25B1F1E49B24EB381E0DE2109ACA0E6_12</vt:lpwstr>
  </property>
  <property fmtid="{D5CDD505-2E9C-101B-9397-08002B2CF9AE}" pid="3" name="KSOProductBuildVer">
    <vt:lpwstr>1033-12.2.0.20326</vt:lpwstr>
  </property>
</Properties>
</file>